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3898" autoAdjust="0"/>
  </p:normalViewPr>
  <p:slideViewPr>
    <p:cSldViewPr snapToGrid="0">
      <p:cViewPr>
        <p:scale>
          <a:sx n="112" d="100"/>
          <a:sy n="112" d="100"/>
        </p:scale>
        <p:origin x="84" y="-4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9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6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68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1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2A8D-3181-4CAE-83B1-9DAAA2107602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EA79-39A9-4459-8D81-C3E635215A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89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334BFA9-1353-4DFE-8E08-D49C2D2D2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r="542" b="1741"/>
          <a:stretch/>
        </p:blipFill>
        <p:spPr>
          <a:xfrm>
            <a:off x="0" y="0"/>
            <a:ext cx="3422772" cy="25338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EAB7D47-BF67-4B02-8AF7-76FF828C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t="-1785" r="-661"/>
          <a:stretch/>
        </p:blipFill>
        <p:spPr>
          <a:xfrm>
            <a:off x="3329745" y="-47382"/>
            <a:ext cx="3547491" cy="258096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F6AB42-E09B-4474-B30E-36FC45C3C157}"/>
              </a:ext>
            </a:extLst>
          </p:cNvPr>
          <p:cNvSpPr/>
          <p:nvPr/>
        </p:nvSpPr>
        <p:spPr>
          <a:xfrm>
            <a:off x="-9525" y="-1"/>
            <a:ext cx="6870886" cy="256023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99166C-F81E-4C31-A666-14FFDAA47CE5}"/>
              </a:ext>
            </a:extLst>
          </p:cNvPr>
          <p:cNvSpPr txBox="1"/>
          <p:nvPr/>
        </p:nvSpPr>
        <p:spPr>
          <a:xfrm>
            <a:off x="66831" y="618044"/>
            <a:ext cx="673217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健康</a:t>
            </a:r>
            <a:r>
              <a:rPr kumimoji="1" lang="ja-JP" altLang="en-US" sz="4000" spc="-3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カラダくらぶ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DAEF42-203F-4B43-9291-BDD885A49C13}"/>
              </a:ext>
            </a:extLst>
          </p:cNvPr>
          <p:cNvSpPr txBox="1"/>
          <p:nvPr/>
        </p:nvSpPr>
        <p:spPr>
          <a:xfrm>
            <a:off x="66831" y="150409"/>
            <a:ext cx="130628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2026</a:t>
            </a:r>
            <a:r>
              <a:rPr kumimoji="1"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年度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A3B720-C194-4EC4-B5F0-4A513CF294CC}"/>
              </a:ext>
            </a:extLst>
          </p:cNvPr>
          <p:cNvSpPr txBox="1"/>
          <p:nvPr/>
        </p:nvSpPr>
        <p:spPr>
          <a:xfrm>
            <a:off x="276225" y="1274202"/>
            <a:ext cx="6476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</a:t>
            </a:r>
            <a:r>
              <a:rPr kumimoji="1"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を動かし、</a:t>
            </a:r>
            <a:r>
              <a:rPr kumimoji="1" lang="ja-JP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食</a:t>
            </a:r>
            <a:r>
              <a:rPr kumimoji="1" lang="ja-JP" altLang="en-US" sz="28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を学ぶ。</a:t>
            </a:r>
            <a:endParaRPr kumimoji="1"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kumimoji="1" lang="ja-JP" altLang="en-US" sz="20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月１回の“健康の習い事”から</a:t>
            </a:r>
            <a:r>
              <a:rPr kumimoji="1" lang="en-US" altLang="ja-JP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フレイル予防</a:t>
            </a:r>
            <a:r>
              <a:rPr kumimoji="1" lang="en-US" altLang="ja-JP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1600" spc="-1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はじめませんか？</a:t>
            </a:r>
            <a:endParaRPr kumimoji="1" lang="en-US" altLang="ja-JP" sz="2000" spc="-1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7F5FEF-3DA6-4E2B-BF61-8226F4C622CA}"/>
              </a:ext>
            </a:extLst>
          </p:cNvPr>
          <p:cNvSpPr txBox="1"/>
          <p:nvPr/>
        </p:nvSpPr>
        <p:spPr>
          <a:xfrm>
            <a:off x="116096" y="2789594"/>
            <a:ext cx="12271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場　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38C9D5-E294-4E29-980C-34D844F19831}"/>
              </a:ext>
            </a:extLst>
          </p:cNvPr>
          <p:cNvSpPr txBox="1"/>
          <p:nvPr/>
        </p:nvSpPr>
        <p:spPr>
          <a:xfrm>
            <a:off x="1354416" y="2789594"/>
            <a:ext cx="338852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下諏訪町保健センター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DFC794-E085-4224-AAEF-F5E76F1BA3FF}"/>
              </a:ext>
            </a:extLst>
          </p:cNvPr>
          <p:cNvSpPr txBox="1"/>
          <p:nvPr/>
        </p:nvSpPr>
        <p:spPr>
          <a:xfrm>
            <a:off x="116096" y="3381862"/>
            <a:ext cx="12271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　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2608D1-54AB-4F27-9E76-64BEAFF40365}"/>
              </a:ext>
            </a:extLst>
          </p:cNvPr>
          <p:cNvSpPr txBox="1"/>
          <p:nvPr/>
        </p:nvSpPr>
        <p:spPr>
          <a:xfrm>
            <a:off x="1353462" y="3381862"/>
            <a:ext cx="338945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午後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時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分～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時</a:t>
            </a:r>
            <a:r>
              <a:rPr kumimoji="1" lang="en-US" altLang="ja-JP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00</a:t>
            </a:r>
            <a:r>
              <a:rPr kumimoji="1" lang="ja-JP" altLang="en-US" sz="2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分</a:t>
            </a:r>
          </a:p>
        </p:txBody>
      </p:sp>
      <p:graphicFrame>
        <p:nvGraphicFramePr>
          <p:cNvPr id="34" name="表 34">
            <a:extLst>
              <a:ext uri="{FF2B5EF4-FFF2-40B4-BE49-F238E27FC236}">
                <a16:creationId xmlns:a16="http://schemas.microsoft.com/office/drawing/2014/main" id="{E70C469E-6777-488E-A42B-8D6E0F1BC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88219"/>
              </p:ext>
            </p:extLst>
          </p:nvPr>
        </p:nvGraphicFramePr>
        <p:xfrm>
          <a:off x="93174" y="4039241"/>
          <a:ext cx="6695611" cy="378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68">
                  <a:extLst>
                    <a:ext uri="{9D8B030D-6E8A-4147-A177-3AD203B41FA5}">
                      <a16:colId xmlns:a16="http://schemas.microsoft.com/office/drawing/2014/main" val="1274219177"/>
                    </a:ext>
                  </a:extLst>
                </a:gridCol>
                <a:gridCol w="1286796">
                  <a:extLst>
                    <a:ext uri="{9D8B030D-6E8A-4147-A177-3AD203B41FA5}">
                      <a16:colId xmlns:a16="http://schemas.microsoft.com/office/drawing/2014/main" val="2830684842"/>
                    </a:ext>
                  </a:extLst>
                </a:gridCol>
                <a:gridCol w="3789871">
                  <a:extLst>
                    <a:ext uri="{9D8B030D-6E8A-4147-A177-3AD203B41FA5}">
                      <a16:colId xmlns:a16="http://schemas.microsoft.com/office/drawing/2014/main" val="2360104272"/>
                    </a:ext>
                  </a:extLst>
                </a:gridCol>
                <a:gridCol w="1244876">
                  <a:extLst>
                    <a:ext uri="{9D8B030D-6E8A-4147-A177-3AD203B41FA5}">
                      <a16:colId xmlns:a16="http://schemas.microsoft.com/office/drawing/2014/main" val="373007302"/>
                    </a:ext>
                  </a:extLst>
                </a:gridCol>
              </a:tblGrid>
              <a:tr h="3451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日　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講　座　内　容（運動／食事）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400" b="0" dirty="0">
                          <a:latin typeface="Segoe UI" panose="020B0502040204020203" pitchFamily="34" charset="0"/>
                          <a:ea typeface="HGS創英角ｺﾞｼｯｸUB" panose="020B0900000000000000" pitchFamily="50" charset="-128"/>
                          <a:cs typeface="Segoe UI" panose="020B0502040204020203" pitchFamily="34" charset="0"/>
                        </a:rPr>
                        <a:t>持　ち　物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7484"/>
                  </a:ext>
                </a:extLst>
              </a:tr>
              <a:tr h="483479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水）　　　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体力測定・おうちトレーニング　／　目標づくり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・筆記用具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・眼鏡等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・タオル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・水分補給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　できる飲み物</a:t>
                      </a: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・動きやすい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lvl="0" algn="l">
                        <a:lnSpc>
                          <a:spcPts val="1620"/>
                        </a:lnSpc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　服装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91328"/>
                  </a:ext>
                </a:extLst>
              </a:tr>
              <a:tr h="48474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下半身のストレッチ＆筋トレ／食べて元気にフレイル予防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57930"/>
                  </a:ext>
                </a:extLst>
              </a:tr>
              <a:tr h="4955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木）　　　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上半身のストレッチ＆筋トレ／夏バテ予防の食事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94184"/>
                  </a:ext>
                </a:extLst>
              </a:tr>
              <a:tr h="45929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体幹のストレッチ＆筋トレ ／ 野菜を意識した食事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19433"/>
                  </a:ext>
                </a:extLst>
              </a:tr>
              <a:tr h="483471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歩行の改善　／　適塩の食事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ts val="162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65676"/>
                  </a:ext>
                </a:extLst>
              </a:tr>
              <a:tr h="460954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水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最終体力測定　／バランスの良い食事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25210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198900" algn="ctr">
                        <a:lnSpc>
                          <a:spcPts val="1620"/>
                        </a:lnSpc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日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月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全身の機能向上トレーニング／　結果まとめ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62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0957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430CD1-C0C4-4FBE-984F-361A9A4B8444}"/>
              </a:ext>
            </a:extLst>
          </p:cNvPr>
          <p:cNvSpPr txBox="1"/>
          <p:nvPr/>
        </p:nvSpPr>
        <p:spPr>
          <a:xfrm>
            <a:off x="116096" y="9472387"/>
            <a:ext cx="2184683" cy="331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申込み・問い合わせ先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00BBA56-042B-4A59-94B4-510C8E1A2327}"/>
              </a:ext>
            </a:extLst>
          </p:cNvPr>
          <p:cNvSpPr txBox="1"/>
          <p:nvPr/>
        </p:nvSpPr>
        <p:spPr>
          <a:xfrm>
            <a:off x="2277858" y="9472812"/>
            <a:ext cx="4510927" cy="330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下諏訪町保健センター　☎ </a:t>
            </a:r>
            <a:r>
              <a:rPr kumimoji="1" lang="en-US" altLang="ja-JP" sz="1600" dirty="0">
                <a:solidFill>
                  <a:schemeClr val="bg1"/>
                </a:solidFill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27-8384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直通</a:t>
            </a:r>
            <a:r>
              <a:rPr kumimoji="1" lang="en-US" altLang="ja-JP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16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86DF150-2B77-4AF9-9E41-0AD1FEB4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4" y="3337932"/>
            <a:ext cx="586892" cy="553998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66F80C7-DF06-4FC8-A120-7F120707E741}"/>
              </a:ext>
            </a:extLst>
          </p:cNvPr>
          <p:cNvSpPr txBox="1"/>
          <p:nvPr/>
        </p:nvSpPr>
        <p:spPr>
          <a:xfrm>
            <a:off x="4589646" y="2841312"/>
            <a:ext cx="21991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健康づくり応援ポイント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対象事業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6925E8-1FA2-4D3E-9879-30C11B531D18}"/>
              </a:ext>
            </a:extLst>
          </p:cNvPr>
          <p:cNvSpPr txBox="1"/>
          <p:nvPr/>
        </p:nvSpPr>
        <p:spPr>
          <a:xfrm>
            <a:off x="145972" y="8291643"/>
            <a:ext cx="1227146" cy="865584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募集要項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24514D9-2934-4239-B181-F77A37BB66EF}"/>
              </a:ext>
            </a:extLst>
          </p:cNvPr>
          <p:cNvSpPr txBox="1"/>
          <p:nvPr/>
        </p:nvSpPr>
        <p:spPr>
          <a:xfrm>
            <a:off x="1460156" y="8090603"/>
            <a:ext cx="5328629" cy="125659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・町内在住 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70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歳までの方 （定員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20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名）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・参加費無料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5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月</a:t>
            </a:r>
            <a:r>
              <a:rPr kumimoji="1" lang="en-US" altLang="ja-JP" sz="140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11</a:t>
            </a:r>
            <a:r>
              <a:rPr kumimoji="1" lang="ja-JP" altLang="en-US" sz="140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日（月）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から受付開始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ja-JP" altLang="en-US" sz="12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保健センターへ </a:t>
            </a:r>
            <a:r>
              <a:rPr kumimoji="1" lang="ja-JP" altLang="en-US" sz="1400" u="sng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直接 または 電話</a:t>
            </a:r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12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でお申込みください。</a:t>
            </a:r>
            <a:endParaRPr kumimoji="1" lang="en-US" altLang="ja-JP" sz="12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100" dirty="0">
                <a:latin typeface="Segoe UI" panose="020B0502040204020203" pitchFamily="34" charset="0"/>
                <a:ea typeface="HGS創英角ｺﾞｼｯｸUB" panose="020B0900000000000000" pitchFamily="50" charset="-128"/>
                <a:cs typeface="Segoe UI" panose="020B0502040204020203" pitchFamily="34" charset="0"/>
              </a:rPr>
              <a:t>申込み多数の場合は、先着順とさせていただきます。</a:t>
            </a:r>
            <a:endParaRPr kumimoji="1" lang="en-US" altLang="ja-JP" sz="1400" dirty="0">
              <a:latin typeface="Segoe UI" panose="020B0502040204020203" pitchFamily="34" charset="0"/>
              <a:ea typeface="HGS創英角ｺﾞｼｯｸUB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62DD12-0534-A363-21F0-98DAB1EF4427}"/>
              </a:ext>
            </a:extLst>
          </p:cNvPr>
          <p:cNvSpPr txBox="1"/>
          <p:nvPr/>
        </p:nvSpPr>
        <p:spPr>
          <a:xfrm>
            <a:off x="145972" y="7894889"/>
            <a:ext cx="4273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講座内容が変更する場合があります。ご承知おきください。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C2CA42-C0BB-F781-6EC7-805799EAD8E9}"/>
              </a:ext>
            </a:extLst>
          </p:cNvPr>
          <p:cNvSpPr txBox="1"/>
          <p:nvPr/>
        </p:nvSpPr>
        <p:spPr>
          <a:xfrm>
            <a:off x="4054415" y="5676181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5C719-E92F-F880-4482-14F3398C5E03}"/>
              </a:ext>
            </a:extLst>
          </p:cNvPr>
          <p:cNvSpPr txBox="1"/>
          <p:nvPr/>
        </p:nvSpPr>
        <p:spPr>
          <a:xfrm>
            <a:off x="4054414" y="6155394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C1E95-FA3D-DA52-68A8-B998510B8403}"/>
              </a:ext>
            </a:extLst>
          </p:cNvPr>
          <p:cNvSpPr txBox="1"/>
          <p:nvPr/>
        </p:nvSpPr>
        <p:spPr>
          <a:xfrm>
            <a:off x="3726611" y="6630998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BE7F69-BFAD-CD9D-F6AA-7DC677EA954E}"/>
              </a:ext>
            </a:extLst>
          </p:cNvPr>
          <p:cNvSpPr txBox="1"/>
          <p:nvPr/>
        </p:nvSpPr>
        <p:spPr>
          <a:xfrm>
            <a:off x="4054413" y="7084018"/>
            <a:ext cx="122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（試食ありの予定）</a:t>
            </a:r>
          </a:p>
        </p:txBody>
      </p:sp>
    </p:spTree>
    <p:extLst>
      <p:ext uri="{BB962C8B-B14F-4D97-AF65-F5344CB8AC3E}">
        <p14:creationId xmlns:p14="http://schemas.microsoft.com/office/powerpoint/2010/main" val="52507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312</Words>
  <Application>Microsoft Office PowerPoint</Application>
  <PresentationFormat>A4 210 x 297 mm</PresentationFormat>
  <Paragraphs>55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Arial</vt:lpstr>
      <vt:lpstr>Calibri</vt:lpstr>
      <vt:lpstr>Calibri Light</vt:lpstr>
      <vt:lpstr>Segoe UI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01034</dc:creator>
  <cp:lastModifiedBy>小口 茉菜</cp:lastModifiedBy>
  <cp:revision>56</cp:revision>
  <cp:lastPrinted>2026-02-26T08:07:17Z</cp:lastPrinted>
  <dcterms:created xsi:type="dcterms:W3CDTF">2020-02-12T04:04:53Z</dcterms:created>
  <dcterms:modified xsi:type="dcterms:W3CDTF">2026-02-26T08:29:47Z</dcterms:modified>
</cp:coreProperties>
</file>